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7" r:id="rId2"/>
    <p:sldId id="256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9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8" r:id="rId22"/>
    <p:sldId id="273" r:id="rId23"/>
    <p:sldId id="274" r:id="rId24"/>
    <p:sldId id="285" r:id="rId25"/>
    <p:sldId id="276" r:id="rId26"/>
    <p:sldId id="303" r:id="rId27"/>
    <p:sldId id="296" r:id="rId28"/>
    <p:sldId id="304" r:id="rId29"/>
    <p:sldId id="277" r:id="rId30"/>
    <p:sldId id="278" r:id="rId31"/>
    <p:sldId id="289" r:id="rId32"/>
    <p:sldId id="305" r:id="rId33"/>
    <p:sldId id="306" r:id="rId34"/>
  </p:sldIdLst>
  <p:sldSz cx="9906000" cy="6858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2077" userDrawn="1">
          <p15:clr>
            <a:srgbClr val="A4A3A4"/>
          </p15:clr>
        </p15:guide>
        <p15:guide id="3" orient="horz" pos="255" userDrawn="1">
          <p15:clr>
            <a:srgbClr val="A4A3A4"/>
          </p15:clr>
        </p15:guide>
        <p15:guide id="4" pos="3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CBCBCB"/>
    <a:srgbClr val="E7E7E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21" autoAdjust="0"/>
    <p:restoredTop sz="94635"/>
  </p:normalViewPr>
  <p:slideViewPr>
    <p:cSldViewPr>
      <p:cViewPr>
        <p:scale>
          <a:sx n="100" d="100"/>
          <a:sy n="100" d="100"/>
        </p:scale>
        <p:origin x="852" y="810"/>
      </p:cViewPr>
      <p:guideLst>
        <p:guide orient="horz" pos="663"/>
        <p:guide pos="2077"/>
        <p:guide orient="horz" pos="255"/>
        <p:guide pos="3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CB841-BC1A-E04B-9C60-5E723A665332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53B4B-989C-CC4E-9176-7CC6BF2EA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9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14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51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63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4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504" y="476672"/>
            <a:ext cx="8915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8504" y="1802235"/>
            <a:ext cx="8915400" cy="4525963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469431"/>
            <a:ext cx="222885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469431"/>
            <a:ext cx="652145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197" y="520651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8198" y="1781126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8198" y="2420888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25008" y="1781126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25008" y="2420888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504" y="476672"/>
            <a:ext cx="8915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09" y="47667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880" y="476672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209" y="163872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8504" y="421940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8504" y="17475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aphicFrame>
        <p:nvGraphicFramePr>
          <p:cNvPr id="7" name="picPorsche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250718526"/>
              </p:ext>
            </p:extLst>
          </p:nvPr>
        </p:nvGraphicFramePr>
        <p:xfrm>
          <a:off x="4126494" y="115200"/>
          <a:ext cx="1653012" cy="1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" name="Dokument" r:id="rId19" imgW="2515320" imgH="171000" progId="Word.Document.8">
                  <p:embed/>
                </p:oleObj>
              </mc:Choice>
              <mc:Fallback>
                <p:oleObj name="Dokument" r:id="rId19" imgW="2515320" imgH="171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6494" y="115200"/>
                        <a:ext cx="1653012" cy="1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30"/>
          <p:cNvSpPr/>
          <p:nvPr userDrawn="1">
            <p:custDataLst>
              <p:tags r:id="rId15"/>
            </p:custDataLst>
          </p:nvPr>
        </p:nvSpPr>
        <p:spPr>
          <a:xfrm>
            <a:off x="-1" y="345600"/>
            <a:ext cx="9906001" cy="36000"/>
          </a:xfrm>
          <a:prstGeom prst="rect">
            <a:avLst/>
          </a:prstGeom>
          <a:gradFill>
            <a:gsLst>
              <a:gs pos="0">
                <a:srgbClr val="C2C2C2"/>
              </a:gs>
              <a:gs pos="100000">
                <a:srgbClr val="F5F5F5"/>
              </a:gs>
            </a:gsLst>
            <a:lin ang="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9" name="Rechteck 31"/>
          <p:cNvSpPr/>
          <p:nvPr userDrawn="1">
            <p:custDataLst>
              <p:tags r:id="rId16"/>
            </p:custDataLst>
          </p:nvPr>
        </p:nvSpPr>
        <p:spPr>
          <a:xfrm>
            <a:off x="-1" y="6476400"/>
            <a:ext cx="9906001" cy="36000"/>
          </a:xfrm>
          <a:prstGeom prst="rect">
            <a:avLst/>
          </a:prstGeom>
          <a:gradFill>
            <a:gsLst>
              <a:gs pos="0">
                <a:srgbClr val="C2C2C2"/>
              </a:gs>
              <a:gs pos="100000">
                <a:srgbClr val="F5F5F5"/>
              </a:gs>
            </a:gsLst>
            <a:lin ang="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" name="textBoxPageXFromY"/>
          <p:cNvSpPr txBox="1">
            <a:spLocks noChangeArrowheads="1"/>
          </p:cNvSpPr>
          <p:nvPr userDrawn="1">
            <p:custDataLst>
              <p:tags r:id="rId17"/>
            </p:custDataLst>
          </p:nvPr>
        </p:nvSpPr>
        <p:spPr bwMode="auto">
          <a:xfrm>
            <a:off x="9021619" y="6521278"/>
            <a:ext cx="7003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ctr">
            <a:noAutofit/>
          </a:bodyPr>
          <a:lstStyle>
            <a:defPPr>
              <a:defRPr lang="de-DE"/>
            </a:defPPr>
            <a:lvl1pPr algn="ctr">
              <a:spcBef>
                <a:spcPct val="0"/>
              </a:spcBef>
              <a:buClrTx/>
              <a:buFontTx/>
              <a:buNone/>
              <a:defRPr sz="1400"/>
            </a:lvl1pPr>
          </a:lstStyle>
          <a:p>
            <a:pPr lvl="0" algn="r"/>
            <a:fld id="{DD988CC0-39C7-4044-B766-F8FD03CF2D59}" type="slidenum">
              <a:rPr lang="de-DE" smtClean="0">
                <a:latin typeface="Porsche Next TT" pitchFamily="34" charset="0"/>
                <a:cs typeface="Porsche Next TT" pitchFamily="34" charset="0"/>
              </a:rPr>
              <a:t>‹#›</a:t>
            </a:fld>
            <a:endParaRPr lang="de-DE" dirty="0">
              <a:latin typeface="Porsche Next TT" pitchFamily="34" charset="0"/>
              <a:cs typeface="Porsche Next TT" pitchFamily="34" charset="0"/>
            </a:endParaRPr>
          </a:p>
        </p:txBody>
      </p:sp>
      <p:sp>
        <p:nvSpPr>
          <p:cNvPr id="11" name="textBoxChapter"/>
          <p:cNvSpPr txBox="1"/>
          <p:nvPr userDrawn="1">
            <p:custDataLst>
              <p:tags r:id="rId18"/>
            </p:custDataLst>
          </p:nvPr>
        </p:nvSpPr>
        <p:spPr>
          <a:xfrm>
            <a:off x="2118186" y="6519824"/>
            <a:ext cx="5665963" cy="3096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r>
              <a:rPr lang="de-DE" sz="1400" dirty="0">
                <a:latin typeface="Porsche Next TT" pitchFamily="34" charset="0"/>
                <a:cs typeface="Porsche Next TT" pitchFamily="34" charset="0"/>
              </a:rPr>
              <a:t>Porsche Golf Cup China</a:t>
            </a:r>
            <a:r>
              <a:rPr lang="de-DE" sz="1400" baseline="0" dirty="0">
                <a:latin typeface="Porsche Next TT" pitchFamily="34" charset="0"/>
                <a:cs typeface="Porsche Next TT" pitchFamily="34" charset="0"/>
              </a:rPr>
              <a:t> Final </a:t>
            </a:r>
            <a:r>
              <a:rPr lang="de-DE" sz="1400" dirty="0">
                <a:latin typeface="Porsche Next TT" pitchFamily="34" charset="0"/>
                <a:cs typeface="Porsche Next TT" pitchFamily="34" charset="0"/>
              </a:rPr>
              <a:t>201</a:t>
            </a:r>
            <a:r>
              <a:rPr lang="en-US" altLang="zh-CN" sz="1400" dirty="0">
                <a:latin typeface="Porsche Next TT" pitchFamily="34" charset="0"/>
                <a:cs typeface="Porsche Next TT" pitchFamily="34" charset="0"/>
              </a:rPr>
              <a:t>9</a:t>
            </a:r>
            <a:endParaRPr lang="en-GB" sz="1400" noProof="0" dirty="0">
              <a:latin typeface="Porsche Next TT" pitchFamily="34" charset="0"/>
              <a:cs typeface="Porsche Next T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i="0" kern="1200" baseline="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1.docx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71619" y="3481573"/>
            <a:ext cx="9559669" cy="51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Porsche Next TT" charset="0"/>
                <a:ea typeface="simhei_porsche" charset="-122"/>
                <a:cs typeface="simhei_porsche" charset="-122"/>
              </a:defRPr>
            </a:lvl1pPr>
          </a:lstStyle>
          <a:p>
            <a:pPr algn="l"/>
            <a:r>
              <a:rPr kumimoji="1" lang="en-US" altLang="zh-CN" sz="3200" dirty="0">
                <a:latin typeface="Porsche Next"/>
                <a:cs typeface="Porsche Next"/>
              </a:rPr>
              <a:t>Porsche Golf China Final 2019_We-chat mini programme</a:t>
            </a:r>
            <a:endParaRPr kumimoji="1" lang="zh-CN" altLang="en-US" sz="3200" dirty="0">
              <a:latin typeface="Porsche Next"/>
              <a:cs typeface="Porsche Next"/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171619" y="4289485"/>
            <a:ext cx="9559668" cy="294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>
                <a:latin typeface="Porsche Next"/>
                <a:cs typeface="Porsche Next"/>
              </a:rPr>
              <a:t>13 November, 2019</a:t>
            </a:r>
          </a:p>
        </p:txBody>
      </p:sp>
    </p:spTree>
    <p:extLst>
      <p:ext uri="{BB962C8B-B14F-4D97-AF65-F5344CB8AC3E}">
        <p14:creationId xmlns:p14="http://schemas.microsoft.com/office/powerpoint/2010/main" val="1275788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1" y="1286398"/>
            <a:ext cx="2752930" cy="4429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80104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比赛结果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0C906B-6EE8-F146-B8A4-4107D1837EAF}"/>
              </a:ext>
            </a:extLst>
          </p:cNvPr>
          <p:cNvSpPr txBox="1"/>
          <p:nvPr/>
        </p:nvSpPr>
        <p:spPr>
          <a:xfrm>
            <a:off x="3872880" y="1052736"/>
            <a:ext cx="43204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姓名栏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、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成绩栏内容删除</a:t>
            </a:r>
            <a:endParaRPr lang="en-US" altLang="zh-CN" dirty="0">
              <a:solidFill>
                <a:srgbClr val="7F7F7F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EABAA8-7FF6-419E-9062-6E9C856807E5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626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81757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赛程安排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Shape 290"/>
          <p:cNvSpPr/>
          <p:nvPr/>
        </p:nvSpPr>
        <p:spPr>
          <a:xfrm>
            <a:off x="4232920" y="842029"/>
            <a:ext cx="3437996" cy="5442516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19" rIns="45719">
            <a:spAutoFit/>
          </a:bodyPr>
          <a:lstStyle/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赛程安排</a:t>
            </a:r>
          </a:p>
          <a:p>
            <a:pPr>
              <a:defRPr sz="16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zh-CN" altLang="en-US" sz="8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12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年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月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日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12:00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起	抵达三亚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入住陵水蓝湾绿城威斯汀酒店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12:00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-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14:00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午餐（酒店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层中国元素餐厅） </a:t>
            </a: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13:00 - 17:00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在鉴湖蓝湾高尔夫球场练习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或在酒店休息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18:30 - 19:30 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鸡尾酒社交环节（</a:t>
            </a:r>
            <a:r>
              <a:rPr lang="ja-JP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酒店沙滩前草坪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）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19:30 - 21:30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欢迎晚宴</a:t>
            </a:r>
            <a:endParaRPr lang="en-US" altLang="zh-CN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lnSpc>
                <a:spcPct val="115000"/>
              </a:lnSpc>
              <a:defRPr sz="12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年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月 </a:t>
            </a:r>
            <a:r>
              <a:rPr lang="en-US" altLang="zh-CN" sz="1000" b="1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Porsche Next TT"/>
              </a:rPr>
              <a:t>30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日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06:30 - 10:30     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早餐（酒店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层知味</a:t>
            </a:r>
            <a:r>
              <a:rPr lang="ja-JP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西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餐厅） 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08:00 - 09:40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步行或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班车往返酒店与球场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                       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（班车每 </a:t>
            </a: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5 - 10 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分钟一班）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08:05 - 10:55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练习场热身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11:00 - 11:20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练习场开球仪式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11:20 - 11:25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合影留念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11:30 - 16:30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中国总决赛正赛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                         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保时捷挑战赛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11:30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-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14:00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午餐（酒店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层中国元素餐厅） </a:t>
            </a:r>
            <a:endParaRPr lang="zh-CN" altLang="en-US" sz="1000" dirty="0">
              <a:solidFill>
                <a:schemeClr val="tx1"/>
              </a:solidFill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09:30 - 16:00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其它非球手活动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15:00 - 17:00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返回酒店 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18:00 - 18:40     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鸡尾酒社交环节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2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层宴会厅）</a:t>
            </a:r>
            <a:endParaRPr lang="zh-CN" altLang="en-US" sz="1000" dirty="0">
              <a:solidFill>
                <a:schemeClr val="tx1"/>
              </a:solidFill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18:40 - 21:00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颁奖晚宴</a:t>
            </a:r>
            <a:endParaRPr lang="en-US" altLang="zh-CN" sz="1000" dirty="0">
              <a:solidFill>
                <a:schemeClr val="tx1"/>
              </a:solidFill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21:30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起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      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庆祝派对（酒店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11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层迷吧）</a:t>
            </a:r>
          </a:p>
          <a:p>
            <a:pPr>
              <a:spcBef>
                <a:spcPts val="4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lnSpc>
                <a:spcPct val="115000"/>
              </a:lnSpc>
              <a:defRPr sz="12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年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12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月 </a:t>
            </a:r>
            <a:r>
              <a:rPr lang="en-US" altLang="zh-CN" sz="1000" b="1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Porsche Next TT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日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06:30 - 10:30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早餐（酒店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层知味</a:t>
            </a:r>
            <a:r>
              <a:rPr lang="ja-JP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西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餐厅） 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11:30 - 14:00	</a:t>
            </a:r>
            <a:r>
              <a:rPr lang="ja-JP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午餐（酒店 </a:t>
            </a:r>
            <a:r>
              <a:rPr lang="en-US" altLang="ja-JP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 </a:t>
            </a:r>
            <a:r>
              <a:rPr lang="ja-JP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层中国元素餐厅）</a:t>
            </a:r>
            <a:endParaRPr lang="en-US" altLang="ja-JP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ja-JP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全天</a:t>
            </a:r>
            <a:r>
              <a:rPr lang="en-US" altLang="ja-JP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	</a:t>
            </a:r>
            <a:r>
              <a:rPr lang="ja-JP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预约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班车送机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                                    	</a:t>
            </a: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615895" y="1124744"/>
            <a:ext cx="2752929" cy="4854433"/>
            <a:chOff x="615895" y="1124744"/>
            <a:chExt cx="2752929" cy="4854433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5895" y="1598901"/>
              <a:ext cx="2752929" cy="4380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32520" y="1124744"/>
              <a:ext cx="2736304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CFDC64-ED0F-4D26-9431-896DF24E067E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315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9654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球场指南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Shape 290"/>
          <p:cNvSpPr/>
          <p:nvPr/>
        </p:nvSpPr>
        <p:spPr>
          <a:xfrm>
            <a:off x="3584848" y="1124744"/>
            <a:ext cx="5688632" cy="954107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19" rIns="45719">
            <a:spAutoFit/>
          </a:bodyPr>
          <a:lstStyle/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球场指南</a:t>
            </a:r>
            <a:r>
              <a:rPr lang="ja-JP" altLang="en-US" sz="1600" b="0"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介绍文字无更新</a:t>
            </a:r>
            <a:endParaRPr lang="en-US" altLang="zh-CN" sz="1600" b="0" dirty="0">
              <a:latin typeface="黑体" panose="02010609060101010101" pitchFamily="49" charset="-122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en-US" sz="2000" dirty="0">
              <a:latin typeface="黑体" panose="02010609060101010101" pitchFamily="49" charset="-122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ja-JP" b="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18</a:t>
            </a:r>
            <a:r>
              <a:rPr lang="ja-JP" altLang="en-US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个球道图按文件更新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： 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2019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蓝湾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_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球道图</a:t>
            </a:r>
            <a:endParaRPr lang="ja-JP" altLang="en-US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615895" y="1124744"/>
            <a:ext cx="2752929" cy="4887286"/>
            <a:chOff x="615895" y="1124744"/>
            <a:chExt cx="2752929" cy="488728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5895" y="1566050"/>
              <a:ext cx="2752929" cy="4445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32520" y="1124744"/>
              <a:ext cx="2736304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448325"/>
              </p:ext>
            </p:extLst>
          </p:nvPr>
        </p:nvGraphicFramePr>
        <p:xfrm>
          <a:off x="3584848" y="2060848"/>
          <a:ext cx="2232248" cy="4115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Acrobat Document" r:id="rId4" imgW="1708128" imgH="3149277" progId="Acrobat.Document.DC">
                  <p:embed/>
                </p:oleObj>
              </mc:Choice>
              <mc:Fallback>
                <p:oleObj name="Acrobat Document" r:id="rId4" imgW="1708128" imgH="314927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4848" y="2060848"/>
                        <a:ext cx="2232248" cy="4115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9DE99CCC-DE73-124F-A094-9EEBED2B5E42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EAF199-3354-4841-8191-6E51548FD929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315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74744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448944" y="1556792"/>
            <a:ext cx="338437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simhei_porsche" pitchFamily="49" charset="-122"/>
              <a:ea typeface="simhei_porsche" pitchFamily="49" charset="-122"/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无更新</a:t>
            </a:r>
            <a:endParaRPr lang="en-US" altLang="zh-CN" dirty="0">
              <a:latin typeface="Porsche Next TT" pitchFamily="34" charset="0"/>
              <a:ea typeface="simhei_porsche" pitchFamily="49" charset="-122"/>
              <a:cs typeface="Porsche Next TT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组 4"/>
          <p:cNvGrpSpPr/>
          <p:nvPr/>
        </p:nvGrpSpPr>
        <p:grpSpPr>
          <a:xfrm>
            <a:off x="632520" y="1124744"/>
            <a:ext cx="2736304" cy="4765191"/>
            <a:chOff x="632520" y="1124744"/>
            <a:chExt cx="2736304" cy="4765191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2520" y="1514558"/>
              <a:ext cx="2736304" cy="4375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632520" y="1124744"/>
              <a:ext cx="2736304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5AED21-1FC4-4296-AA0B-2DE1190BA1EA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1076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2096" y="3158026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9076"/>
            <a:ext cx="2752930" cy="4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https://wx.qq.com/cgi-bin/mmwebwx-bin/webwxgetmsgimg?&amp;MsgID=2385828491573478946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215900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0740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班车时刻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90FF94-B1A5-1842-A41D-DA12FC4835E3}"/>
              </a:ext>
            </a:extLst>
          </p:cNvPr>
          <p:cNvSpPr/>
          <p:nvPr/>
        </p:nvSpPr>
        <p:spPr>
          <a:xfrm>
            <a:off x="848544" y="314096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025B45-1EE0-B24B-8C8C-40893748D9DA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1640632" y="3212976"/>
            <a:ext cx="1941464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4226EB-8DC4-0940-8539-FC0F0EA26B85}"/>
              </a:ext>
            </a:extLst>
          </p:cNvPr>
          <p:cNvSpPr txBox="1"/>
          <p:nvPr/>
        </p:nvSpPr>
        <p:spPr>
          <a:xfrm>
            <a:off x="3593161" y="4581128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12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55C39-604D-664A-BC2D-C829315E54A8}"/>
              </a:ext>
            </a:extLst>
          </p:cNvPr>
          <p:cNvSpPr txBox="1"/>
          <p:nvPr/>
        </p:nvSpPr>
        <p:spPr>
          <a:xfrm>
            <a:off x="3583002" y="3775680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6A470-5788-174D-A254-95328ACEF6BA}"/>
              </a:ext>
            </a:extLst>
          </p:cNvPr>
          <p:cNvSpPr/>
          <p:nvPr/>
        </p:nvSpPr>
        <p:spPr>
          <a:xfrm>
            <a:off x="848544" y="3993800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3C870B-99C8-2948-AB79-B54F9A47ABB1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V="1">
            <a:off x="1640632" y="3906485"/>
            <a:ext cx="1942370" cy="159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DA34342-2713-934F-99A1-EFDC62B31576}"/>
              </a:ext>
            </a:extLst>
          </p:cNvPr>
          <p:cNvSpPr/>
          <p:nvPr/>
        </p:nvSpPr>
        <p:spPr>
          <a:xfrm>
            <a:off x="848544" y="4584645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7970AE-2673-474E-9882-D5DF0E629F83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1640632" y="4656653"/>
            <a:ext cx="1952529" cy="55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3BE8278-4045-0C46-82CB-C2133631BA2A}"/>
              </a:ext>
            </a:extLst>
          </p:cNvPr>
          <p:cNvSpPr/>
          <p:nvPr/>
        </p:nvSpPr>
        <p:spPr>
          <a:xfrm>
            <a:off x="848544" y="4220907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BEEC11-B5D5-2044-8029-DC109DDF1D4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640632" y="4234118"/>
            <a:ext cx="1942370" cy="58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DC3CCF-8B01-D34E-9AA2-9268CD2A2116}"/>
              </a:ext>
            </a:extLst>
          </p:cNvPr>
          <p:cNvSpPr txBox="1"/>
          <p:nvPr/>
        </p:nvSpPr>
        <p:spPr>
          <a:xfrm>
            <a:off x="3583002" y="4127676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07:45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-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11:00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D10F56B-1D86-45AF-82C7-17A4D77C6576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609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64897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着装建议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72880" y="908720"/>
            <a:ext cx="5544616" cy="4708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sz="2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活动信息</a:t>
            </a:r>
            <a:endParaRPr lang="en-US" altLang="zh-CN" sz="24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着装建议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年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11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月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29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日 星期五</a:t>
            </a:r>
            <a:endParaRPr lang="en-US" altLang="zh-CN" sz="16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18:30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欢迎晚宴 </a:t>
            </a:r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-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雅致休闲</a:t>
            </a:r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年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11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月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30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日 星期六</a:t>
            </a:r>
            <a:endParaRPr lang="en-US" altLang="zh-CN" sz="16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11:00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正式比赛 </a:t>
            </a:r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-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保时捷高尔夫巡回赛中国总决赛制服</a:t>
            </a:r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18:00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颁奖晚宴 </a:t>
            </a:r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-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商务休闲</a:t>
            </a:r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* </a:t>
            </a:r>
            <a:r>
              <a:rPr lang="ja-JP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欢迎晚宴及颁奖晚宴欢迎鸡尾酒会在室外草坪区域举行，建议女士勿着细高跟鞋。</a:t>
            </a:r>
            <a:endParaRPr lang="en-US" altLang="zh-CN" sz="1400" dirty="0">
              <a:latin typeface="Porsche Next TT" pitchFamily="34" charset="0"/>
              <a:ea typeface="simhei_porsche" pitchFamily="49" charset="-122"/>
              <a:cs typeface="Porsche Next TT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5282"/>
            <a:ext cx="2751129" cy="443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E9C11F-7919-41F1-A0CC-4B609D12E905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00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6461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28864" y="908720"/>
            <a:ext cx="33843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不变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2229"/>
            <a:ext cx="2752930" cy="443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C31A1A-1152-4634-BFA5-5755D2169BF4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9153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02293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合作伙伴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16896" y="2060848"/>
            <a:ext cx="22962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删除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ja-JP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Lufthansa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logo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25" y="1275167"/>
            <a:ext cx="2753056" cy="445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493FFE-BD04-EF40-851E-61E13A2EA1F6}"/>
              </a:ext>
            </a:extLst>
          </p:cNvPr>
          <p:cNvCxnSpPr/>
          <p:nvPr/>
        </p:nvCxnSpPr>
        <p:spPr>
          <a:xfrm>
            <a:off x="1280592" y="3933056"/>
            <a:ext cx="1440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E656D01-18AF-4F07-B02F-51CF01CFEA56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013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296767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酒店地图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00872" y="980728"/>
            <a:ext cx="453650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文件内右下角文字有更新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，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参考文件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小程序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酒店地图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专页</a:t>
            </a:r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498253"/>
            <a:ext cx="2752929" cy="443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632520" y="1124744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840" y="2362056"/>
            <a:ext cx="6234251" cy="3768728"/>
          </a:xfrm>
          <a:prstGeom prst="rect">
            <a:avLst/>
          </a:prstGeom>
        </p:spPr>
      </p:pic>
      <p:sp>
        <p:nvSpPr>
          <p:cNvPr id="8" name="矩形 6">
            <a:extLst>
              <a:ext uri="{FF2B5EF4-FFF2-40B4-BE49-F238E27FC236}">
                <a16:creationId xmlns:a16="http://schemas.microsoft.com/office/drawing/2014/main" id="{1FE2B02B-88C1-7B4C-92D9-F75C72C6815A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36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561386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天气预报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72880" y="1052736"/>
            <a:ext cx="172819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不变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dirty="0">
              <a:latin typeface="黑体" panose="02010609060101010101" pitchFamily="49" charset="-122"/>
              <a:ea typeface="黑体" panose="02010609060101010101" pitchFamily="49" charset="-122"/>
              <a:cs typeface="Porsche Next TT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141" y="1450646"/>
            <a:ext cx="2753055" cy="4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632520" y="1124744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2F3998C4-A671-3D4A-A5F5-FEEA925DD95B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75E092-0CB6-40A3-AD10-2B2B3AA67458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125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9858" y="414936"/>
            <a:ext cx="8915400" cy="6312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>
                <a:latin typeface="Porsche Next TT" charset="0"/>
                <a:ea typeface="Porsche Next TT" charset="0"/>
                <a:cs typeface="Porsche Next TT" charset="0"/>
              </a:rPr>
              <a:t>Content</a:t>
            </a:r>
            <a:endParaRPr lang="en-GB" dirty="0">
              <a:latin typeface="Porsche Next TT" charset="0"/>
              <a:ea typeface="Porsche Next TT" charset="0"/>
              <a:cs typeface="Porsche Next TT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295735"/>
              </p:ext>
            </p:extLst>
          </p:nvPr>
        </p:nvGraphicFramePr>
        <p:xfrm>
          <a:off x="247650" y="1203204"/>
          <a:ext cx="4381799" cy="4752538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3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28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决赛选手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比赛形式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赛事规则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分组信息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比赛结果信息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赛程安排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班车时刻表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着装建议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活动赞助商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酒店地图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天气预报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marR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视频集锦 </a:t>
                      </a:r>
                      <a:r>
                        <a:rPr lang="en-US" altLang="zh-CN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&amp;</a:t>
                      </a: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 决赛精彩瞬间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309919"/>
              </p:ext>
            </p:extLst>
          </p:nvPr>
        </p:nvGraphicFramePr>
        <p:xfrm>
          <a:off x="4857152" y="1197105"/>
          <a:ext cx="4381799" cy="2391220"/>
        </p:xfrm>
        <a:graphic>
          <a:graphicData uri="http://schemas.openxmlformats.org/drawingml/2006/table">
            <a:tbl>
              <a:tblPr firstRow="1" bandRow="1"/>
              <a:tblGrid>
                <a:gridCol w="32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28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决赛嘉宾</a:t>
                      </a:r>
                      <a:endParaRPr 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4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嘉宾活动简介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保时捷挑战赛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endParaRPr lang="en-US" altLang="zh-CN" sz="1000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分界洲岛自由行</a:t>
                      </a:r>
                      <a:endParaRPr lang="en-US" altLang="zh-CN" sz="1000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063">
                <a:tc>
                  <a:txBody>
                    <a:bodyPr/>
                    <a:lstStyle/>
                    <a:p>
                      <a:endParaRPr lang="en-GB"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体验试驾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441">
                <a:tc gridSpan="2">
                  <a:txBody>
                    <a:bodyPr/>
                    <a:lstStyle/>
                    <a:p>
                      <a:pPr marL="171450" marR="0" indent="-17145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嘉宾活动预约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44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marR="0" indent="-17145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班车时刻表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44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marR="0" indent="-17145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581070"/>
              </p:ext>
            </p:extLst>
          </p:nvPr>
        </p:nvGraphicFramePr>
        <p:xfrm>
          <a:off x="4857152" y="4081332"/>
          <a:ext cx="4381799" cy="291148"/>
        </p:xfrm>
        <a:graphic>
          <a:graphicData uri="http://schemas.openxmlformats.org/drawingml/2006/table">
            <a:tbl>
              <a:tblPr firstRow="1" bandRow="1"/>
              <a:tblGrid>
                <a:gridCol w="4381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预约试驾</a:t>
                      </a:r>
                      <a:endParaRPr 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120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39293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影像集锦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584848" y="1092760"/>
            <a:ext cx="4320480" cy="2123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视频集锦</a:t>
            </a:r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保时捷高尔夫巡回赛中国总决赛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保时捷高尔夫巡回赛全球总决赛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照片集锦</a:t>
            </a:r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赛后上传精选活动照片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583745"/>
            <a:ext cx="2753055" cy="441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32520" y="1124744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9790B0-546E-1E40-B9B9-1519250F9AAA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79A20D-E198-49BC-AF4F-7E1379B72198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780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72880" y="1268760"/>
            <a:ext cx="19442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赛事详情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72880" y="1772816"/>
            <a:ext cx="19442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活动预约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72880" y="2276872"/>
            <a:ext cx="1944216" cy="43204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试驾预约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659E4D-81B5-4517-8109-B919CB072978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589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749621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活动预约</a:t>
                      </a:r>
                      <a:endParaRPr lang="en-US" altLang="zh-CN" sz="14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92960" y="1052736"/>
            <a:ext cx="4320480" cy="3155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</a:t>
            </a:r>
            <a:r>
              <a:rPr lang="en-US" altLang="zh-CN" b="1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9</a:t>
            </a:r>
            <a:r>
              <a:rPr 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保时捷高尔夫巡回赛中国总决赛</a:t>
            </a:r>
            <a:endParaRPr lang="en-US" altLang="zh-CN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Porsche Golf Cup China Final</a:t>
            </a: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嘉宾预约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 fontAlgn="ctr">
              <a:lnSpc>
                <a:spcPct val="106000"/>
              </a:lnSpc>
              <a:buClr>
                <a:schemeClr val="tx1"/>
              </a:buClr>
              <a:buSzPct val="90000"/>
              <a:defRPr/>
            </a:pP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班车信息</a:t>
            </a:r>
            <a:endParaRPr lang="en-US" b="1" dirty="0">
              <a:solidFill>
                <a:srgbClr val="00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紧急联络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094994"/>
            <a:ext cx="3207488" cy="51446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simhei_porsche" pitchFamily="49" charset="-122"/>
              <a:ea typeface="simhei_porsche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731908-4428-6B4F-9853-2AF1E5AEAD64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B7D8B0-1D0E-4F66-8BE4-45481C0EFA38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2306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60331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88904" y="908720"/>
            <a:ext cx="4320480" cy="892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不变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082163"/>
            <a:ext cx="3168352" cy="50914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9EF9CF-D2E0-4E4A-8536-626D64DBDA97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D8BC5A-BE1E-4B96-8D81-FD02BA9004D2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030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508150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保时捷友谊赛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72880" y="895836"/>
            <a:ext cx="4392488" cy="5424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保时捷友谊赛</a:t>
            </a:r>
            <a:endParaRPr lang="en-US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活动时间：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30 </a:t>
            </a:r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11:00 - 16:30</a:t>
            </a: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集合地点：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鉴湖蓝湾高尔夫球会练习场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活动内容：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18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洞比杆赛，与保时捷的伙伴们一起为荣誉挥杆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766763" lvl="0" indent="-766763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选手要求：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具备业余球手资质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比赛规则：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18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洞同时开球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766763" lvl="0" indent="-766763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	Stableford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计分规则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新新贝利亚差点计算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奖项设置：</a:t>
            </a:r>
            <a:r>
              <a:rPr lang="en-US" altLang="zh-CN" sz="12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净杆冠军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净杆亚军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净杆季军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总杆冠军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保时捷俱乐部最佳表现奖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距洞最近奖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男子最远距离奖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女子最远距离奖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*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男女混评</a:t>
            </a:r>
            <a:endParaRPr lang="en-US" altLang="zh-CN" sz="1200" b="1" u="sng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96838" indent="-96838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 请通过活动热线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1312 2577 911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预约报名，截止时间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月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29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17:00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。如您已预约参赛，请于开赛前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10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分钟到达集合地点。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234557"/>
            <a:ext cx="3020523" cy="48209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BF091B-A6F2-FE49-9883-D9C64CC43A82}"/>
              </a:ext>
            </a:extLst>
          </p:cNvPr>
          <p:cNvSpPr/>
          <p:nvPr/>
        </p:nvSpPr>
        <p:spPr>
          <a:xfrm>
            <a:off x="8265368" y="5855786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EAC063-ECBC-4C9A-8B0E-D5E01B3C6C77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803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02823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分界洲岛自由行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00872" y="898549"/>
            <a:ext cx="5040560" cy="5770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分界洲岛</a:t>
            </a:r>
            <a:r>
              <a:rPr lang="en-US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自由行</a:t>
            </a:r>
            <a:endParaRPr lang="en-US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活动时间：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30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09:30 - 16:00</a:t>
            </a: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集合地点：酒店 </a:t>
            </a:r>
            <a:r>
              <a:rPr lang="zh-CN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层大堂保时捷签到中心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>
              <a:lnSpc>
                <a:spcPct val="150000"/>
              </a:lnSpc>
            </a:pP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活动形式：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班车接送，详见班车信息。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景点介绍：分界洲岛所处地理位置特殊、气候变化明显、岛屿地形独特，以及地域文化特色鲜明等，故分界洲岛自古就有“分界岛”、“美人岛”、“马鞍岭”、“睡佛岛”等美誉。置身其中，令人心旷神怡。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/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注意事项：保时捷中国将为活动伙伴支付入岛门票</a:t>
            </a:r>
            <a:r>
              <a:rPr lang="ja-JP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及午餐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，但岛内所有活动均为自费项目。分界洲岛为离陆海岛。如需游玩水上项目</a:t>
            </a:r>
            <a:r>
              <a:rPr lang="zh-CN" altLang="zh-CN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，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请自行携带泳衣浴巾。</a:t>
            </a:r>
            <a:endParaRPr lang="en-US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 marL="889000" lvl="0" indent="-889000"/>
            <a:endParaRPr lang="en-US" altLang="zh-CN" sz="140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立即预约 </a:t>
            </a:r>
            <a:endParaRPr lang="en-US" altLang="zh-CN" sz="1400" b="1" u="sng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（截止时间 </a:t>
            </a:r>
            <a:r>
              <a:rPr lang="en-US" altLang="zh-CN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zh-CN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en-US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月 </a:t>
            </a:r>
            <a:r>
              <a:rPr lang="en-US" altLang="zh-CN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29 </a:t>
            </a:r>
            <a:r>
              <a:rPr lang="zh-CN" altLang="en-US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17:00</a:t>
            </a:r>
            <a:r>
              <a:rPr lang="zh-CN" altLang="en-US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）</a:t>
            </a:r>
            <a:endParaRPr lang="en-US" altLang="zh-CN" sz="1400" b="1" u="sng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127476"/>
            <a:ext cx="2808312" cy="45268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62AB1CC-130D-4B4A-87C5-656C8C9ED24D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869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67838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分界洲岛自由行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ja-JP" altLang="en-US" sz="1800" b="1" u="none" strike="noStrike" baseline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嘉宾预约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138681"/>
            <a:ext cx="2808312" cy="4504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6D637-0CF5-E648-B510-91544390E02D}"/>
              </a:ext>
            </a:extLst>
          </p:cNvPr>
          <p:cNvSpPr txBox="1"/>
          <p:nvPr/>
        </p:nvSpPr>
        <p:spPr>
          <a:xfrm>
            <a:off x="4277237" y="3933056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09:30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C04785-20FF-5B4A-B1D3-05F60DB39380}"/>
              </a:ext>
            </a:extLst>
          </p:cNvPr>
          <p:cNvSpPr/>
          <p:nvPr/>
        </p:nvSpPr>
        <p:spPr>
          <a:xfrm>
            <a:off x="1543685" y="391599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AF8F44-BA68-464E-816E-3317CA237360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335773" y="3988006"/>
            <a:ext cx="1941464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8">
            <a:extLst>
              <a:ext uri="{FF2B5EF4-FFF2-40B4-BE49-F238E27FC236}">
                <a16:creationId xmlns:a16="http://schemas.microsoft.com/office/drawing/2014/main" id="{8C5D99EF-191F-D44D-8542-C7AFA6D0C486}"/>
              </a:ext>
            </a:extLst>
          </p:cNvPr>
          <p:cNvSpPr/>
          <p:nvPr/>
        </p:nvSpPr>
        <p:spPr>
          <a:xfrm>
            <a:off x="7591565" y="5805264"/>
            <a:ext cx="2304256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D21F23-C2C1-41D3-B25A-3E5FAD2152F9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8414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4307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 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嘉宾预约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 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分界洲岛试驾体验</a:t>
                      </a:r>
                      <a:endParaRPr lang="en-US" altLang="zh-CN" sz="1800" b="1" u="none" strike="noStrike" baseline="0" dirty="0">
                        <a:effectLst/>
                        <a:latin typeface="Porsche Next TT" panose="020B0504020101010102" pitchFamily="34" charset="0"/>
                        <a:ea typeface="黑体" panose="02010609060101010101" pitchFamily="49" charset="-122"/>
                        <a:cs typeface="Porsche Next TT" panose="020B0504020101010102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00872" y="827122"/>
            <a:ext cx="5040560" cy="5663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分界洲岛试驾体验</a:t>
            </a:r>
            <a:endParaRPr lang="en-US" altLang="zh-CN" sz="16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endParaRPr lang="en-US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活动时间：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30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09:30 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- 13:00, 13:00 - 16:00</a:t>
            </a: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集合地点：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酒店 </a:t>
            </a:r>
            <a:r>
              <a:rPr lang="zh-CN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层大堂保时捷签到中心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活动形式：由专业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教练带您驾驶保时捷，体验乐趣非凡的海南滨海高速路，享受沿途美景及保时捷所带来的极致驾驶体验。试驾去程，班车回程。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注意事项：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保时捷中国将为活动伙伴支付入岛门票，但岛内所有活动均为自费项目。分界洲岛为离陆海岛。如需游玩水上项目</a:t>
            </a:r>
            <a:r>
              <a:rPr lang="zh-CN" altLang="zh-CN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，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请自行携带泳衣浴巾。</a:t>
            </a:r>
            <a:endParaRPr lang="en-US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 marL="889000" lvl="0" indent="-88900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立即预约 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（截止时间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29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17:00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）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/>
            <a:endParaRPr lang="en-US" altLang="zh-CN" sz="1400" b="1" u="sng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103935"/>
            <a:ext cx="2764647" cy="44787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2520" y="5877272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FE5F6D11-9E71-4240-B3CF-2BEEB9C60AF7}"/>
              </a:ext>
            </a:extLst>
          </p:cNvPr>
          <p:cNvSpPr/>
          <p:nvPr/>
        </p:nvSpPr>
        <p:spPr>
          <a:xfrm>
            <a:off x="8481391" y="5805264"/>
            <a:ext cx="1414429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3F1DF-515E-4CEF-8D05-B27221E45BDA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9931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568215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分界洲岛试驾体验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ja-JP" altLang="en-US" sz="1800" b="1" u="none" strike="noStrike" baseline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嘉宾预约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46" y="1138681"/>
            <a:ext cx="2803060" cy="4504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6D637-0CF5-E648-B510-91544390E02D}"/>
              </a:ext>
            </a:extLst>
          </p:cNvPr>
          <p:cNvSpPr txBox="1"/>
          <p:nvPr/>
        </p:nvSpPr>
        <p:spPr>
          <a:xfrm>
            <a:off x="4277237" y="3933056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09:30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C04785-20FF-5B4A-B1D3-05F60DB39380}"/>
              </a:ext>
            </a:extLst>
          </p:cNvPr>
          <p:cNvSpPr/>
          <p:nvPr/>
        </p:nvSpPr>
        <p:spPr>
          <a:xfrm>
            <a:off x="1496616" y="422108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AF8F44-BA68-464E-816E-3317CA237360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288704" y="4060014"/>
            <a:ext cx="1988533" cy="233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338E491-9A3C-42E9-8B91-C391B41C1B88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118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31647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班车信息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wx.qq.com/cgi-bin/mmwebwx-bin/webwxgetmsgimg?&amp;MsgID=2385828491573478946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215900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090259"/>
            <a:ext cx="2998176" cy="47941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2520" y="5877272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8CACF9-A4E6-5C4E-8094-6ABFB4E868D6}"/>
              </a:ext>
            </a:extLst>
          </p:cNvPr>
          <p:cNvSpPr txBox="1"/>
          <p:nvPr/>
        </p:nvSpPr>
        <p:spPr>
          <a:xfrm>
            <a:off x="3651203" y="2768985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EB1097-4E22-B742-9DAB-2940F611B6D1}"/>
              </a:ext>
            </a:extLst>
          </p:cNvPr>
          <p:cNvSpPr/>
          <p:nvPr/>
        </p:nvSpPr>
        <p:spPr>
          <a:xfrm>
            <a:off x="910393" y="3095382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A0492-B132-1C4E-8373-B5BF36070A87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1702481" y="2895943"/>
            <a:ext cx="1948722" cy="271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26F3E5-20A5-D84C-A13B-48EF8AA7C53A}"/>
              </a:ext>
            </a:extLst>
          </p:cNvPr>
          <p:cNvSpPr txBox="1"/>
          <p:nvPr/>
        </p:nvSpPr>
        <p:spPr>
          <a:xfrm>
            <a:off x="3655010" y="4149080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09:30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A76F5-3EBE-4845-93AF-99BD6F6F7343}"/>
              </a:ext>
            </a:extLst>
          </p:cNvPr>
          <p:cNvSpPr txBox="1"/>
          <p:nvPr/>
        </p:nvSpPr>
        <p:spPr>
          <a:xfrm>
            <a:off x="3644851" y="3802762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0794B0-4E76-4742-AE85-410EB0CD1730}"/>
              </a:ext>
            </a:extLst>
          </p:cNvPr>
          <p:cNvSpPr/>
          <p:nvPr/>
        </p:nvSpPr>
        <p:spPr>
          <a:xfrm>
            <a:off x="910393" y="3863144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B1A0D2-DDBA-1148-8D4C-910FAA75F862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1702481" y="3933567"/>
            <a:ext cx="1942370" cy="1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8046EEE-B706-9445-93E3-A06925EE8EFD}"/>
              </a:ext>
            </a:extLst>
          </p:cNvPr>
          <p:cNvSpPr/>
          <p:nvPr/>
        </p:nvSpPr>
        <p:spPr>
          <a:xfrm>
            <a:off x="910393" y="4152597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0311E4-A0C1-DF42-825A-CF408A7CFFAB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1702481" y="4224605"/>
            <a:ext cx="1952529" cy="55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810B18C-F781-6D44-B89C-ADE6758E68B8}"/>
              </a:ext>
            </a:extLst>
          </p:cNvPr>
          <p:cNvSpPr/>
          <p:nvPr/>
        </p:nvSpPr>
        <p:spPr>
          <a:xfrm>
            <a:off x="905968" y="334929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6B8D4C-7954-6545-AF96-EABC276541E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698056" y="3362509"/>
            <a:ext cx="1942370" cy="58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1A7C43-D6F9-494B-99C3-BFDD69FCBC18}"/>
              </a:ext>
            </a:extLst>
          </p:cNvPr>
          <p:cNvSpPr txBox="1"/>
          <p:nvPr/>
        </p:nvSpPr>
        <p:spPr>
          <a:xfrm>
            <a:off x="3640426" y="3256067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07:45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-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11:00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18D8BA-1DA1-4CF9-ADCB-41117D648176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221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6856" y="1052736"/>
            <a:ext cx="5040560" cy="3477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页面像素为：</a:t>
            </a:r>
            <a:r>
              <a:rPr lang="is-I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2208*1242</a:t>
            </a:r>
          </a:p>
          <a:p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设计元素：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底图更新为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今年的</a:t>
            </a:r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KV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，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赞助商</a:t>
            </a:r>
            <a:r>
              <a:rPr lang="en-US" altLang="ja-JP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logo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只有两个的版本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文字修改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9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保时捷高尔夫巡回赛中国总决赛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Porsche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Golf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Cup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China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Final 2019</a:t>
            </a:r>
          </a:p>
          <a:p>
            <a:pPr algn="ctr"/>
            <a:endParaRPr lang="en-US" altLang="zh-CN" dirty="0">
              <a:solidFill>
                <a:schemeClr val="bg1">
                  <a:lumMod val="50000"/>
                </a:schemeClr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KV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文件名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PorscheGolfFinal_miniprogram_2019_main page</a:t>
            </a:r>
          </a:p>
        </p:txBody>
      </p:sp>
      <p:sp>
        <p:nvSpPr>
          <p:cNvPr id="5" name="Title 6"/>
          <p:cNvSpPr txBox="1">
            <a:spLocks/>
          </p:cNvSpPr>
          <p:nvPr/>
        </p:nvSpPr>
        <p:spPr>
          <a:xfrm>
            <a:off x="268587" y="410223"/>
            <a:ext cx="8915400" cy="631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imhei_porsche" charset="-122"/>
                <a:ea typeface="simhei_porsche" charset="-122"/>
                <a:cs typeface="simhei_porsche" charset="-122"/>
              </a:defRPr>
            </a:lvl1pPr>
          </a:lstStyle>
          <a:p>
            <a:pPr algn="l"/>
            <a:r>
              <a:rPr lang="en-US" altLang="zh-CN" dirty="0">
                <a:latin typeface="Porsche Next TT" charset="0"/>
                <a:ea typeface="Porsche Next TT" charset="0"/>
                <a:cs typeface="Porsche Next TT" charset="0"/>
              </a:rPr>
              <a:t>Main</a:t>
            </a:r>
            <a:r>
              <a:rPr lang="zh-CN" altLang="en-US" dirty="0">
                <a:latin typeface="Porsche Next TT" charset="0"/>
                <a:ea typeface="Porsche Next TT" charset="0"/>
                <a:cs typeface="Porsche Next TT" charset="0"/>
              </a:rPr>
              <a:t> </a:t>
            </a:r>
            <a:r>
              <a:rPr lang="en-US" altLang="zh-CN" dirty="0">
                <a:latin typeface="Porsche Next TT" charset="0"/>
                <a:ea typeface="Porsche Next TT" charset="0"/>
                <a:cs typeface="Porsche Next TT" charset="0"/>
              </a:rPr>
              <a:t>Page</a:t>
            </a:r>
            <a:endParaRPr lang="en-GB" dirty="0">
              <a:latin typeface="Porsche Next TT" charset="0"/>
              <a:ea typeface="Porsche Next TT" charset="0"/>
              <a:cs typeface="Porsche Next T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587" y="1249284"/>
            <a:ext cx="2889731" cy="501368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61312" y="5877272"/>
            <a:ext cx="2144688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2480" y="1052736"/>
            <a:ext cx="2880320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74392-E430-6540-A84C-A10A003A4F8D}"/>
              </a:ext>
            </a:extLst>
          </p:cNvPr>
          <p:cNvSpPr/>
          <p:nvPr/>
        </p:nvSpPr>
        <p:spPr>
          <a:xfrm>
            <a:off x="848544" y="1916832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925C-04CF-CE4F-B6E4-B5D3F0D91944}"/>
              </a:ext>
            </a:extLst>
          </p:cNvPr>
          <p:cNvSpPr/>
          <p:nvPr/>
        </p:nvSpPr>
        <p:spPr>
          <a:xfrm>
            <a:off x="2216696" y="2052675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AE1DD2-4933-4A6D-A604-228A6ABB4DC7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4829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64550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60912" y="3212976"/>
            <a:ext cx="324036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不变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812" y="1052736"/>
            <a:ext cx="3087760" cy="53042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2520" y="5877272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9FE050-6B1F-4FBE-B854-BF95C886CA2D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735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72880" y="1268760"/>
            <a:ext cx="19442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赛事详情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2880" y="1772816"/>
            <a:ext cx="19442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活动预约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72880" y="2276872"/>
            <a:ext cx="19442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试驾预约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A8440E-FF0D-40AD-8CE8-CFD50EE440E1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922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1613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试驾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预约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869" y="1052736"/>
            <a:ext cx="3063645" cy="53042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1825" y="6240574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98304-DBE0-9E4B-B21F-A8BDE93EA926}"/>
              </a:ext>
            </a:extLst>
          </p:cNvPr>
          <p:cNvSpPr txBox="1"/>
          <p:nvPr/>
        </p:nvSpPr>
        <p:spPr>
          <a:xfrm>
            <a:off x="3864538" y="1519855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06760-BBA0-C847-8CAB-89EDE85D568B}"/>
              </a:ext>
            </a:extLst>
          </p:cNvPr>
          <p:cNvSpPr/>
          <p:nvPr/>
        </p:nvSpPr>
        <p:spPr>
          <a:xfrm>
            <a:off x="1200241" y="1783454"/>
            <a:ext cx="43135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DB62B9-42AA-0046-B5D6-C52F4097D8C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1631594" y="1646813"/>
            <a:ext cx="22329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D3712B-FCED-C442-A7E4-4ABD48A37C42}"/>
              </a:ext>
            </a:extLst>
          </p:cNvPr>
          <p:cNvSpPr/>
          <p:nvPr/>
        </p:nvSpPr>
        <p:spPr>
          <a:xfrm>
            <a:off x="1722089" y="4083233"/>
            <a:ext cx="1519070" cy="34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B28507-36E6-AD4A-B18C-B5BC2F921A43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3241159" y="4230600"/>
            <a:ext cx="720082" cy="23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E38E7-B2FF-4941-A724-B39F10668FAA}"/>
              </a:ext>
            </a:extLst>
          </p:cNvPr>
          <p:cNvSpPr/>
          <p:nvPr/>
        </p:nvSpPr>
        <p:spPr>
          <a:xfrm>
            <a:off x="1722088" y="3479815"/>
            <a:ext cx="1519071" cy="29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90AA9-4338-8B4F-8198-7F3AD4EBC28D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241159" y="3584115"/>
            <a:ext cx="720081" cy="41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F591FB-A0E2-2B48-8D30-CCC82276EEE6}"/>
              </a:ext>
            </a:extLst>
          </p:cNvPr>
          <p:cNvGrpSpPr/>
          <p:nvPr/>
        </p:nvGrpSpPr>
        <p:grpSpPr>
          <a:xfrm>
            <a:off x="3961241" y="4022851"/>
            <a:ext cx="2232248" cy="415498"/>
            <a:chOff x="3872881" y="5234582"/>
            <a:chExt cx="2232248" cy="4154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99110-B102-2D4A-803A-E26BE27C35A2}"/>
                </a:ext>
              </a:extLst>
            </p:cNvPr>
            <p:cNvSpPr txBox="1"/>
            <p:nvPr/>
          </p:nvSpPr>
          <p:spPr>
            <a:xfrm>
              <a:off x="3872881" y="5234582"/>
              <a:ext cx="2232248" cy="4154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11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月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28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日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11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月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29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日</a:t>
              </a:r>
              <a:endParaRPr lang="en-US" altLang="ja-JP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endParaRPr>
            </a:p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12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月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日</a:t>
              </a:r>
              <a:endPara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7690657-AEEE-004A-A0C6-F865A71747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5928" y="529496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9EE053C-5466-AC47-9D0C-84D153465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6870" y="547090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0E39E84-C989-454E-9431-48EA5D9ED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9000" y="529096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1ECD73-6467-074F-93B0-93121AB46702}"/>
              </a:ext>
            </a:extLst>
          </p:cNvPr>
          <p:cNvGrpSpPr/>
          <p:nvPr/>
        </p:nvGrpSpPr>
        <p:grpSpPr>
          <a:xfrm>
            <a:off x="3961240" y="3376366"/>
            <a:ext cx="2232248" cy="415498"/>
            <a:chOff x="3872880" y="4555625"/>
            <a:chExt cx="2232248" cy="4154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914CF2-7147-D847-9884-C221CA2B669B}"/>
                </a:ext>
              </a:extLst>
            </p:cNvPr>
            <p:cNvSpPr txBox="1"/>
            <p:nvPr/>
          </p:nvSpPr>
          <p:spPr>
            <a:xfrm>
              <a:off x="3872880" y="4555625"/>
              <a:ext cx="2232248" cy="4154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718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Boxster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718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Cayman</a:t>
              </a:r>
            </a:p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Macan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         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Cayenne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Coupe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055F61D-3095-5947-89E6-B28CAF63FB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5928" y="462131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15C4979-273E-EA44-990E-0D5FFBCCD4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4811" y="478417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72A31-235C-8042-8709-0BD089289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9000" y="462046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50663F-F6FD-E14D-9D20-8482996EB4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9000" y="478475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CC68776-12AC-AF47-8E62-4F23C353C89E}"/>
              </a:ext>
            </a:extLst>
          </p:cNvPr>
          <p:cNvSpPr txBox="1"/>
          <p:nvPr/>
        </p:nvSpPr>
        <p:spPr>
          <a:xfrm>
            <a:off x="3961240" y="4929678"/>
            <a:ext cx="2359912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日及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12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C0CF34-36BC-EE40-B9C4-BAB79CCC88A5}"/>
              </a:ext>
            </a:extLst>
          </p:cNvPr>
          <p:cNvSpPr/>
          <p:nvPr/>
        </p:nvSpPr>
        <p:spPr>
          <a:xfrm>
            <a:off x="1200241" y="5193277"/>
            <a:ext cx="1016455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6D2716-49D5-A84D-9384-F0E59E7181A4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 flipV="1">
            <a:off x="2216696" y="5056636"/>
            <a:ext cx="17445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42421B36-ED99-41F5-BB3A-D56BF3F195F4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7367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676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试驾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ja-JP" altLang="en-US" sz="18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预约成功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879" y="1052736"/>
            <a:ext cx="2983624" cy="53042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1825" y="6240574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98304-DBE0-9E4B-B21F-A8BDE93EA926}"/>
              </a:ext>
            </a:extLst>
          </p:cNvPr>
          <p:cNvSpPr txBox="1"/>
          <p:nvPr/>
        </p:nvSpPr>
        <p:spPr>
          <a:xfrm>
            <a:off x="4033171" y="1645317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06760-BBA0-C847-8CAB-89EDE85D568B}"/>
              </a:ext>
            </a:extLst>
          </p:cNvPr>
          <p:cNvSpPr/>
          <p:nvPr/>
        </p:nvSpPr>
        <p:spPr>
          <a:xfrm>
            <a:off x="1368874" y="1908916"/>
            <a:ext cx="43135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DB62B9-42AA-0046-B5D6-C52F4097D8C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1800227" y="1772275"/>
            <a:ext cx="22329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D3712B-FCED-C442-A7E4-4ABD48A37C42}"/>
              </a:ext>
            </a:extLst>
          </p:cNvPr>
          <p:cNvSpPr/>
          <p:nvPr/>
        </p:nvSpPr>
        <p:spPr>
          <a:xfrm>
            <a:off x="1584549" y="3711818"/>
            <a:ext cx="165660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B28507-36E6-AD4A-B18C-B5BC2F921A43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241158" y="3783826"/>
            <a:ext cx="565712" cy="47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E38E7-B2FF-4941-A724-B39F10668FAA}"/>
              </a:ext>
            </a:extLst>
          </p:cNvPr>
          <p:cNvSpPr/>
          <p:nvPr/>
        </p:nvSpPr>
        <p:spPr>
          <a:xfrm>
            <a:off x="1128978" y="2882320"/>
            <a:ext cx="2112181" cy="762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90AA9-4338-8B4F-8198-7F3AD4EBC28D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241159" y="3095704"/>
            <a:ext cx="595717" cy="167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F99110-B102-2D4A-803A-E26BE27C35A2}"/>
              </a:ext>
            </a:extLst>
          </p:cNvPr>
          <p:cNvSpPr txBox="1"/>
          <p:nvPr/>
        </p:nvSpPr>
        <p:spPr>
          <a:xfrm>
            <a:off x="3806870" y="3704847"/>
            <a:ext cx="2627389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请在预约时间前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10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分钟到达集合地点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14CF2-7147-D847-9884-C221CA2B669B}"/>
              </a:ext>
            </a:extLst>
          </p:cNvPr>
          <p:cNvSpPr txBox="1"/>
          <p:nvPr/>
        </p:nvSpPr>
        <p:spPr>
          <a:xfrm>
            <a:off x="3836876" y="2968746"/>
            <a:ext cx="2232248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删除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68776-12AC-AF47-8E62-4F23C353C89E}"/>
              </a:ext>
            </a:extLst>
          </p:cNvPr>
          <p:cNvSpPr txBox="1"/>
          <p:nvPr/>
        </p:nvSpPr>
        <p:spPr>
          <a:xfrm>
            <a:off x="3961240" y="4929678"/>
            <a:ext cx="2359912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日及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12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C0CF34-36BC-EE40-B9C4-BAB79CCC88A5}"/>
              </a:ext>
            </a:extLst>
          </p:cNvPr>
          <p:cNvSpPr/>
          <p:nvPr/>
        </p:nvSpPr>
        <p:spPr>
          <a:xfrm>
            <a:off x="1200241" y="5193277"/>
            <a:ext cx="1016455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6D2716-49D5-A84D-9384-F0E59E7181A4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 flipV="1">
            <a:off x="2216696" y="5056636"/>
            <a:ext cx="17445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58B45F8-BD79-AE42-AD4E-B50518179A76}"/>
              </a:ext>
            </a:extLst>
          </p:cNvPr>
          <p:cNvSpPr/>
          <p:nvPr/>
        </p:nvSpPr>
        <p:spPr>
          <a:xfrm>
            <a:off x="1584549" y="4104135"/>
            <a:ext cx="165660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1FFF68-3F85-4F4E-8D82-79C6215F122A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3241158" y="4176143"/>
            <a:ext cx="565712" cy="128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F3EA4D-81E6-FF44-B8F5-AA8040131DEA}"/>
              </a:ext>
            </a:extLst>
          </p:cNvPr>
          <p:cNvSpPr txBox="1"/>
          <p:nvPr/>
        </p:nvSpPr>
        <p:spPr>
          <a:xfrm>
            <a:off x="3806870" y="4097164"/>
            <a:ext cx="2627389" cy="415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718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Cayman,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718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Boxster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Macan,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Cayenne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Coupe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E68F683-B674-43A1-BE17-0B4F1A6F29A6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781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72880" y="1268760"/>
            <a:ext cx="19442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赛事详情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72880" y="1772816"/>
            <a:ext cx="1944216" cy="43204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活动预约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72880" y="2276872"/>
            <a:ext cx="1944216" cy="43204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试驾预约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195294-7D07-49D7-AE30-38216D1DBAB3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933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25148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赛事详情  </a:t>
                      </a:r>
                      <a:r>
                        <a:rPr lang="en-US" altLang="zh-CN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Main</a:t>
                      </a:r>
                      <a:r>
                        <a:rPr lang="zh-CN" altLang="en-US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Page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Porsche Next TT" panose="020B0504020101010102" pitchFamily="34" charset="0"/>
                        <a:ea typeface="黑体" panose="02010609060101010101" pitchFamily="49" charset="-122"/>
                        <a:cs typeface="Porsche Next TT" panose="020B0504020101010102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944888" y="1052736"/>
            <a:ext cx="504056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年更新的文字如下：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共有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三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处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“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”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改为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“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”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组 7"/>
          <p:cNvGrpSpPr/>
          <p:nvPr/>
        </p:nvGrpSpPr>
        <p:grpSpPr>
          <a:xfrm>
            <a:off x="344488" y="1052736"/>
            <a:ext cx="2952328" cy="5274516"/>
            <a:chOff x="344488" y="908720"/>
            <a:chExt cx="2952328" cy="52745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0362" y="1145204"/>
              <a:ext cx="2936453" cy="503803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44488" y="908720"/>
              <a:ext cx="2952328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6CB03DF-FF47-374B-BB15-3E0FD0F8A436}"/>
              </a:ext>
            </a:extLst>
          </p:cNvPr>
          <p:cNvSpPr/>
          <p:nvPr/>
        </p:nvSpPr>
        <p:spPr>
          <a:xfrm>
            <a:off x="740532" y="1772816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E92F8-3C00-3A4F-B91E-61930D3AD126}"/>
              </a:ext>
            </a:extLst>
          </p:cNvPr>
          <p:cNvSpPr/>
          <p:nvPr/>
        </p:nvSpPr>
        <p:spPr>
          <a:xfrm>
            <a:off x="2432720" y="1989670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4CDA64-A411-CB43-8A39-F2DFD87B6944}"/>
              </a:ext>
            </a:extLst>
          </p:cNvPr>
          <p:cNvSpPr/>
          <p:nvPr/>
        </p:nvSpPr>
        <p:spPr>
          <a:xfrm>
            <a:off x="1100572" y="5733256"/>
            <a:ext cx="252028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9529AA-3BA3-4E6B-87E0-303843CA7EAF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897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6856" y="1052736"/>
            <a:ext cx="4032448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年更新的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内容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altLang="ja-JP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altLang="ja-JP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底图换成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年的</a:t>
            </a:r>
            <a:r>
              <a:rPr lang="en-US" altLang="ja-JP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KV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99103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344488" y="1052736"/>
            <a:ext cx="2952328" cy="5304867"/>
            <a:chOff x="344488" y="1052736"/>
            <a:chExt cx="2952328" cy="530486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0362" y="1321521"/>
              <a:ext cx="2914867" cy="503608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44488" y="1052736"/>
              <a:ext cx="2952328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5BB30AF-B1BD-46B0-BAF4-E62CE1566CED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81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4848" y="970810"/>
            <a:ext cx="40324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年</a:t>
            </a:r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更新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文字如下（下滑见全文）：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230660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 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-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赛事信息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–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比赛形式</a:t>
                      </a:r>
                      <a:endParaRPr lang="en-US" altLang="zh-CN" sz="1800" b="1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Porsche Next TT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组 8"/>
          <p:cNvGrpSpPr/>
          <p:nvPr/>
        </p:nvGrpSpPr>
        <p:grpSpPr>
          <a:xfrm>
            <a:off x="344488" y="1052736"/>
            <a:ext cx="2880320" cy="5280176"/>
            <a:chOff x="344488" y="1052736"/>
            <a:chExt cx="2880320" cy="52801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4488" y="1314006"/>
              <a:ext cx="2876164" cy="501890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44488" y="1052736"/>
              <a:ext cx="2880320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2EA4E39-32E2-8D4E-9EB6-4B6F4C359D39}"/>
              </a:ext>
            </a:extLst>
          </p:cNvPr>
          <p:cNvSpPr txBox="1"/>
          <p:nvPr/>
        </p:nvSpPr>
        <p:spPr>
          <a:xfrm>
            <a:off x="7029836" y="5963580"/>
            <a:ext cx="28761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文件名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：总决赛比赛形式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AB3FC3D-7C40-9B48-9779-63198B213E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795352"/>
              </p:ext>
            </p:extLst>
          </p:nvPr>
        </p:nvGraphicFramePr>
        <p:xfrm>
          <a:off x="3816737" y="1622390"/>
          <a:ext cx="2868613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" name="Document" r:id="rId4" imgW="5727700" imgH="8788400" progId="Word.Document.12">
                  <p:embed/>
                </p:oleObj>
              </mc:Choice>
              <mc:Fallback>
                <p:oleObj name="Document" r:id="rId4" imgW="5727700" imgH="878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6737" y="1622390"/>
                        <a:ext cx="2868613" cy="440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A1777F22-4076-40EC-9B95-B879C196D42F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551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519195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 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-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赛事信息 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–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赛事规则</a:t>
                      </a:r>
                      <a:endParaRPr lang="en-US" altLang="zh-CN" sz="1800" b="1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Porsche Next TT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0841"/>
            <a:ext cx="2736304" cy="441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84848" y="970810"/>
            <a:ext cx="40324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年文字如下（下滑见全文）：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CABC72-CE69-734F-9EC8-D9C30E206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466707"/>
              </p:ext>
            </p:extLst>
          </p:nvPr>
        </p:nvGraphicFramePr>
        <p:xfrm>
          <a:off x="3872880" y="1507140"/>
          <a:ext cx="3073400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" name="Document" r:id="rId4" imgW="5727700" imgH="8204200" progId="Word.Document.12">
                  <p:embed/>
                </p:oleObj>
              </mc:Choice>
              <mc:Fallback>
                <p:oleObj name="Document" r:id="rId4" imgW="5727700" imgH="820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72880" y="1507140"/>
                        <a:ext cx="3073400" cy="440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0F9F43-76D4-DE4D-8ED1-CE9529BBB3AD}"/>
              </a:ext>
            </a:extLst>
          </p:cNvPr>
          <p:cNvSpPr txBox="1"/>
          <p:nvPr/>
        </p:nvSpPr>
        <p:spPr>
          <a:xfrm>
            <a:off x="7029836" y="5963580"/>
            <a:ext cx="28761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文件名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：总决赛</a:t>
            </a:r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赛事规则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F3650F-F621-47EF-A4A3-691AEEFC8B01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4386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72880" y="1052736"/>
            <a:ext cx="324036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文字无更新</a:t>
            </a:r>
            <a:endParaRPr lang="en-US" altLang="zh-CN" dirty="0">
              <a:solidFill>
                <a:srgbClr val="7F7F7F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304089"/>
            <a:ext cx="2752930" cy="4393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5484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分组信息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A797F99-841B-497A-857D-346DA6610F5C}"/>
              </a:ext>
            </a:extLst>
          </p:cNvPr>
          <p:cNvSpPr/>
          <p:nvPr/>
        </p:nvSpPr>
        <p:spPr>
          <a:xfrm rot="18926535">
            <a:off x="-1320430" y="646948"/>
            <a:ext cx="57954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CLEAR</a:t>
            </a:r>
            <a:endParaRPr lang="zh-CN" altLang="en-US" sz="1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62670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Cn8jQT5_kWG24cAFvZ3J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2WZHxeONkaTPLK4VQb9j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sNgS6QPc0eLAcOE1MWPC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OtENPeOZ0CQP.RBOGsXz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D.P2JFbUqtOAgI8UQGQQ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3952</TotalTime>
  <Words>1546</Words>
  <Application>Microsoft Office PowerPoint</Application>
  <PresentationFormat>A4 纸张(210x297 毫米)</PresentationFormat>
  <Paragraphs>311</Paragraphs>
  <Slides>33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Porsche Next</vt:lpstr>
      <vt:lpstr>porsche next TT</vt:lpstr>
      <vt:lpstr>porsche next TT</vt:lpstr>
      <vt:lpstr>simhei_porsche</vt:lpstr>
      <vt:lpstr>黑体</vt:lpstr>
      <vt:lpstr>黑体</vt:lpstr>
      <vt:lpstr>Arial</vt:lpstr>
      <vt:lpstr>Calibri</vt:lpstr>
      <vt:lpstr>Office 主题</vt:lpstr>
      <vt:lpstr>Dokument</vt:lpstr>
      <vt:lpstr>Document</vt:lpstr>
      <vt:lpstr>Acrobat Document</vt:lpstr>
      <vt:lpstr>PowerPoint 演示文稿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Torre (SHN-JMW)</dc:creator>
  <cp:lastModifiedBy>YanMing Zhang</cp:lastModifiedBy>
  <cp:revision>265</cp:revision>
  <dcterms:created xsi:type="dcterms:W3CDTF">2017-10-17T07:41:05Z</dcterms:created>
  <dcterms:modified xsi:type="dcterms:W3CDTF">2019-11-19T03:26:20Z</dcterms:modified>
</cp:coreProperties>
</file>